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72ed57b9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72ed57b9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72ed57b9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72ed57b9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72ed57b9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72ed57b9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72ed57b9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72ed57b9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72ed57b9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72ed57b9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72ed57b9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72ed57b9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2ed57b9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2ed57b9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72ed57b9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72ed57b9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72ed57b9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72ed57b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2ed57b9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72ed57b9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2ed57b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72ed57b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72ed57b9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72ed57b9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2ed57b9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2ed57b9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2ed57b9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72ed57b9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2ed57b9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72ed57b9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72ed57b9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72ed57b9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2ed57b9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2ed57b9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72ed57b9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72ed57b9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72ed57b9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72ed57b9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72ed57b9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72ed57b9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2ed57b9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2ed57b9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72ed57b9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72ed57b9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72ed57b9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72ed57b9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72ed57b9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72ed57b9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72ed57b9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72ed57b9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72ed57b9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72ed57b9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2ed57b9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72ed57b9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72ed57b9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72ed57b9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2ed57b9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2ed57b9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72ed57b9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72ed57b9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72ed57b9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72ed57b9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72ed57b9a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72ed57b9a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72ed57b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72ed57b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72ed57b9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72ed57b9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72ed57b9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72ed57b9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72ed57b9a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72ed57b9a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72ed57b9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72ed57b9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72ed57b9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72ed57b9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72ed57b9a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72ed57b9a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72ed57b9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72ed57b9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72ed57b9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72ed57b9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2ed57b9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2ed57b9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2ed57b9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72ed57b9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72ed57b9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72ed57b9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2ed57b9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72ed57b9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2ed57b9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2ed57b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cnblogs.com/gaochundong/p/dijkstra_algorithm.html" TargetMode="External"/><Relationship Id="rId4" Type="http://schemas.openxmlformats.org/officeDocument/2006/relationships/hyperlink" Target="http://www.cnblogs.com/gaochundong/p/bellman_ford_algorithm.html" TargetMode="External"/><Relationship Id="rId5" Type="http://schemas.openxmlformats.org/officeDocument/2006/relationships/hyperlink" Target="http://www.cnblogs.com/gaochundong/p/algorithmic_paradigms.html" TargetMode="External"/><Relationship Id="rId6" Type="http://schemas.openxmlformats.org/officeDocument/2006/relationships/hyperlink" Target="http://www.cnblogs.com/gaochundong/p/algorithmic_paradigms.html" TargetMode="External"/><Relationship Id="rId7" Type="http://schemas.openxmlformats.org/officeDocument/2006/relationships/hyperlink" Target="http://www.cnblogs.com/gaochundong/p/fibonacci_heap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600"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图的基础算法(二) -- 最短路径</a:t>
            </a:r>
            <a:endParaRPr b="1" sz="6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32100" y="1779150"/>
            <a:ext cx="80379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</a:t>
            </a:r>
            <a:r>
              <a:rPr lang="en" sz="2200"/>
              <a:t>单源最短路径</a:t>
            </a:r>
            <a:r>
              <a:rPr lang="en" sz="2200"/>
              <a:t> (S</a:t>
            </a:r>
            <a:r>
              <a:rPr lang="en" sz="2200"/>
              <a:t>SSP) Single Source Shortest Path 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Dijkstra(SPF)  Bellman-Ford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多源最短路径 (MSSP) Multiple-Source Shortest Path       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Floyd–Warshall</a:t>
            </a:r>
            <a:endParaRPr sz="2200"/>
          </a:p>
        </p:txBody>
      </p:sp>
      <p:sp>
        <p:nvSpPr>
          <p:cNvPr id="56" name="Google Shape;56;p13"/>
          <p:cNvSpPr txBox="1"/>
          <p:nvPr/>
        </p:nvSpPr>
        <p:spPr>
          <a:xfrm>
            <a:off x="6663350" y="4181550"/>
            <a:ext cx="19449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</a:t>
            </a:r>
            <a:r>
              <a:rPr lang="en"/>
              <a:t>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51" y="0"/>
            <a:ext cx="640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0" l="2999" r="3569" t="1603"/>
          <a:stretch/>
        </p:blipFill>
        <p:spPr>
          <a:xfrm>
            <a:off x="2741648" y="0"/>
            <a:ext cx="64023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75" y="266038"/>
            <a:ext cx="6687377" cy="46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5" y="0"/>
            <a:ext cx="64115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250"/>
            <a:ext cx="9144002" cy="382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104600" y="113025"/>
            <a:ext cx="32547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104600" y="1063275"/>
            <a:ext cx="88215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Bellman-Ford 算法是一种用于计算带权有向图中单源最短路径（SSSP：Single-Source Shortest Path）的算法。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流程如下：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lnSpc>
                <a:spcPct val="170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创建源顶点 v 到图中所有顶点的距离的集合 distSet，为图中的所有顶点指定一个距离值，初始均为 Infinite，源顶点距离为 0；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计算最短路径，执行 V - 1 次遍历；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1" marL="13970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对于图中的每条边：如果起点 u 的距离 d 加上边的权值 w 小于终点 v 的距离 d，则更新终点 v 的距离值 d；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7500" lvl="0" marL="457200" rtl="0" algn="l">
              <a:lnSpc>
                <a:spcPct val="170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Yahei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检测图中是否有负权边形成了环，遍历图中的所有边，计算 u 至 v 的距离，如果对于 v 存在更小的距离，则说明存在环；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4" y="518650"/>
            <a:ext cx="7218175" cy="46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0" y="0"/>
            <a:ext cx="49422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925" y="800400"/>
            <a:ext cx="6459625" cy="43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00" y="868650"/>
            <a:ext cx="7196099" cy="427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475" y="977547"/>
            <a:ext cx="7322528" cy="415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50">
                <a:solidFill>
                  <a:srgbClr val="5F6368"/>
                </a:solidFill>
                <a:highlight>
                  <a:srgbClr val="FFFFFF"/>
                </a:highlight>
              </a:rPr>
              <a:t>Dijkstra's</a:t>
            </a:r>
            <a:r>
              <a:rPr lang="en" sz="1850">
                <a:solidFill>
                  <a:srgbClr val="4D5156"/>
                </a:solidFill>
                <a:highlight>
                  <a:srgbClr val="FFFFFF"/>
                </a:highlight>
              </a:rPr>
              <a:t> algorithm (or </a:t>
            </a:r>
            <a:r>
              <a:rPr b="1" lang="en" sz="1850">
                <a:solidFill>
                  <a:srgbClr val="5F6368"/>
                </a:solidFill>
                <a:highlight>
                  <a:srgbClr val="FFFFFF"/>
                </a:highlight>
              </a:rPr>
              <a:t>Dijkstra's</a:t>
            </a:r>
            <a:r>
              <a:rPr lang="en" sz="1850">
                <a:solidFill>
                  <a:srgbClr val="4D5156"/>
                </a:solidFill>
                <a:highlight>
                  <a:srgbClr val="FFFFFF"/>
                </a:highlight>
              </a:rPr>
              <a:t> Shortest Path First algorithm, </a:t>
            </a:r>
            <a:r>
              <a:rPr b="1" lang="en" sz="1850">
                <a:solidFill>
                  <a:srgbClr val="5F6368"/>
                </a:solidFill>
                <a:highlight>
                  <a:srgbClr val="FFFFFF"/>
                </a:highlight>
              </a:rPr>
              <a:t>SPF</a:t>
            </a:r>
            <a:r>
              <a:rPr lang="en" sz="1850">
                <a:solidFill>
                  <a:srgbClr val="4D5156"/>
                </a:solidFill>
                <a:highlight>
                  <a:srgbClr val="FFFFFF"/>
                </a:highlight>
              </a:rPr>
              <a:t> algorithm) </a:t>
            </a:r>
            <a:endParaRPr sz="36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English, the Dutch name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Dijkstra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normally pronounced DYKE-struh, in IPA /ˈdɑɪkstɹə/.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a greedy algorithm.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典型的</a:t>
            </a:r>
            <a:r>
              <a:rPr lang="en" sz="1700">
                <a:solidFill>
                  <a:srgbClr val="0000F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单源最短路径算法</a:t>
            </a: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，用于计算一个节点到其他所有节点的最短路径。主要特点是</a:t>
            </a:r>
            <a:r>
              <a:rPr lang="en" sz="1700">
                <a:solidFill>
                  <a:srgbClr val="0000F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以起始点为中心向外层层扩展，直到扩展到终点为止</a:t>
            </a:r>
            <a:r>
              <a:rPr lang="en" sz="1700">
                <a:solidFill>
                  <a:srgbClr val="4D4D4D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150" y="908525"/>
            <a:ext cx="7027852" cy="423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01" y="818027"/>
            <a:ext cx="7407898" cy="432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75" y="826278"/>
            <a:ext cx="7445826" cy="43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24" y="845528"/>
            <a:ext cx="7350976" cy="42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50" y="839726"/>
            <a:ext cx="7559650" cy="429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075" y="912123"/>
            <a:ext cx="7388927" cy="4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00" y="845102"/>
            <a:ext cx="7531500" cy="4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50" y="707051"/>
            <a:ext cx="7692449" cy="443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75" y="666753"/>
            <a:ext cx="7720928" cy="44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99" y="741204"/>
            <a:ext cx="7730400" cy="44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75" y="266038"/>
            <a:ext cx="6687377" cy="46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800" y="746500"/>
            <a:ext cx="7531198" cy="4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4" y="518650"/>
            <a:ext cx="7218175" cy="46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 txBox="1"/>
          <p:nvPr>
            <p:ph type="title"/>
          </p:nvPr>
        </p:nvSpPr>
        <p:spPr>
          <a:xfrm>
            <a:off x="0" y="0"/>
            <a:ext cx="322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5" y="0"/>
            <a:ext cx="64115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type="title"/>
          </p:nvPr>
        </p:nvSpPr>
        <p:spPr>
          <a:xfrm>
            <a:off x="0" y="474275"/>
            <a:ext cx="2732400" cy="22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算法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425" y="539221"/>
            <a:ext cx="9143999" cy="370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844250" y="445025"/>
            <a:ext cx="78732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Bellman-Ford</a:t>
            </a:r>
            <a:r>
              <a:rPr lang="en">
                <a:solidFill>
                  <a:schemeClr val="dk2"/>
                </a:solidFill>
              </a:rPr>
              <a:t>算法     VS   </a:t>
            </a:r>
            <a:r>
              <a:rPr lang="en">
                <a:solidFill>
                  <a:schemeClr val="dk2"/>
                </a:solidFill>
              </a:rPr>
              <a:t>Dijkstra算法</a:t>
            </a: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55" name="Google Shape;255;p46"/>
          <p:cNvSpPr txBox="1"/>
          <p:nvPr/>
        </p:nvSpPr>
        <p:spPr>
          <a:xfrm>
            <a:off x="379550" y="1395250"/>
            <a:ext cx="83379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marR="25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Bellman-Ford 算法和 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Dijkstra 算法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同为解决单源最短路径的算法。对于带权有向图 G = (V, E)，Dijkstra 算法要求图 G 中边的权值均为非负，而 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Bellman-Ford 算法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能适应一般的情况（即存在负权边的情况）。一个实现的很好的 Dijkstra 算法比 Bellman-Ford 算法的运行时间要低。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Bellman-Ford 算法采用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动态规划（Dynamic Programming）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进行设计，实现的时间复杂度为 O(V*E)，其中 V 为顶点数量，E 为边的数量。Dijkstra 算法采用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贪心算法（Greedy Algorithm）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范式进行设计，普通实现的时间复杂度为 O(V</a:t>
            </a:r>
            <a:r>
              <a:rPr baseline="30000"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)，若基于 </a:t>
            </a:r>
            <a:r>
              <a:rPr lang="en" sz="1800">
                <a:solidFill>
                  <a:schemeClr val="accent5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Fibonacci heap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的最小优先队列实现版本则时间复杂度为 O(E + VlogV)。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belleman-ford本身还可以被优化为spfa,其实是bellman-ford+队列优化,其实和bfs的关系更密一点</a:t>
            </a:r>
            <a:endParaRPr sz="230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1846" l="6244" r="0" t="20561"/>
          <a:stretch/>
        </p:blipFill>
        <p:spPr>
          <a:xfrm>
            <a:off x="47700" y="320100"/>
            <a:ext cx="8897099" cy="4709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 txBox="1"/>
          <p:nvPr/>
        </p:nvSpPr>
        <p:spPr>
          <a:xfrm>
            <a:off x="5546875" y="4212450"/>
            <a:ext cx="13443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Topologic sort O(m+n)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BellmanFord O(nm)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Dijikstra O(mlgn)</a:t>
            </a:r>
            <a:endParaRPr sz="900"/>
          </a:p>
        </p:txBody>
      </p:sp>
      <p:pic>
        <p:nvPicPr>
          <p:cNvPr id="264" name="Google Shape;264;p47"/>
          <p:cNvPicPr preferRelativeResize="0"/>
          <p:nvPr/>
        </p:nvPicPr>
        <p:blipFill rotWithShape="1">
          <a:blip r:embed="rId4">
            <a:alphaModFix/>
          </a:blip>
          <a:srcRect b="0" l="0" r="0" t="9412"/>
          <a:stretch/>
        </p:blipFill>
        <p:spPr>
          <a:xfrm>
            <a:off x="0" y="3225950"/>
            <a:ext cx="3096825" cy="19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 txBox="1"/>
          <p:nvPr/>
        </p:nvSpPr>
        <p:spPr>
          <a:xfrm>
            <a:off x="5496950" y="2315975"/>
            <a:ext cx="134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shortest path algorithm on directed acyclic graph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311700" y="445025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88" y="1017725"/>
            <a:ext cx="7947834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8"/>
          <p:cNvSpPr txBox="1"/>
          <p:nvPr/>
        </p:nvSpPr>
        <p:spPr>
          <a:xfrm>
            <a:off x="3274450" y="108850"/>
            <a:ext cx="57012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Floyd-Warshall 用来求多源最短路径，任意两点间的最短路径</a:t>
            </a:r>
            <a:endParaRPr b="1" sz="1550">
              <a:solidFill>
                <a:srgbClr val="5F63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en" sz="15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 sz="15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 Shortest Path</a:t>
            </a:r>
            <a:r>
              <a:rPr lang="en" sz="15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(MSSP)</a:t>
            </a:r>
            <a:endParaRPr sz="155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注意不是所有点总和权重最小，不是MST，这里是图已定，不需要自己去选择edge来连通，已经fix的图，任意点之间的距离是一定的.FW可以一次运行来求出所有node pair之间的最短距离</a:t>
            </a:r>
            <a:endParaRPr sz="155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50" y="264025"/>
            <a:ext cx="8223649" cy="4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9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51" y="189700"/>
            <a:ext cx="8221750" cy="49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0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06" y="189700"/>
            <a:ext cx="7960542" cy="49538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6873" r="6674" t="0"/>
          <a:stretch/>
        </p:blipFill>
        <p:spPr>
          <a:xfrm>
            <a:off x="2741651" y="0"/>
            <a:ext cx="6402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67" y="189700"/>
            <a:ext cx="7836730" cy="49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2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51" y="56012"/>
            <a:ext cx="7464799" cy="503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875" y="71425"/>
            <a:ext cx="7301623" cy="50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4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84" y="19288"/>
            <a:ext cx="7436317" cy="51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5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900" y="124500"/>
            <a:ext cx="7237176" cy="49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6"/>
          <p:cNvSpPr txBox="1"/>
          <p:nvPr>
            <p:ph type="title"/>
          </p:nvPr>
        </p:nvSpPr>
        <p:spPr>
          <a:xfrm>
            <a:off x="180225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7"/>
          <p:cNvSpPr txBox="1"/>
          <p:nvPr>
            <p:ph type="title"/>
          </p:nvPr>
        </p:nvSpPr>
        <p:spPr>
          <a:xfrm>
            <a:off x="180225" y="189700"/>
            <a:ext cx="64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   O(n) = O(V^3)</a:t>
            </a:r>
            <a:endParaRPr/>
          </a:p>
        </p:txBody>
      </p:sp>
      <p:pic>
        <p:nvPicPr>
          <p:cNvPr id="326" name="Google Shape;3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63" y="952750"/>
            <a:ext cx="7268872" cy="407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01" y="0"/>
            <a:ext cx="579354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8"/>
          <p:cNvSpPr txBox="1"/>
          <p:nvPr>
            <p:ph type="title"/>
          </p:nvPr>
        </p:nvSpPr>
        <p:spPr>
          <a:xfrm>
            <a:off x="0" y="189700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Floyd–Warshall算法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888"/>
            <a:ext cx="9143999" cy="458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50" y="0"/>
            <a:ext cx="64023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5" y="0"/>
            <a:ext cx="64115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4088" r="3821" t="0"/>
          <a:stretch/>
        </p:blipFill>
        <p:spPr>
          <a:xfrm>
            <a:off x="2741650" y="0"/>
            <a:ext cx="6402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3901" r="5992" t="842"/>
          <a:stretch/>
        </p:blipFill>
        <p:spPr>
          <a:xfrm>
            <a:off x="2741652" y="0"/>
            <a:ext cx="6402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26133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Dijkstra算法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476" y="0"/>
            <a:ext cx="64115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